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56" r:id="rId3"/>
    <p:sldId id="257" r:id="rId4"/>
    <p:sldId id="263" r:id="rId5"/>
    <p:sldId id="258" r:id="rId6"/>
    <p:sldId id="259" r:id="rId7"/>
    <p:sldId id="264" r:id="rId8"/>
    <p:sldId id="268" r:id="rId9"/>
    <p:sldId id="269" r:id="rId10"/>
    <p:sldId id="260" r:id="rId11"/>
    <p:sldId id="270" r:id="rId12"/>
    <p:sldId id="262" r:id="rId13"/>
    <p:sldId id="261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FAA01-5D9B-4D5C-AEEB-95CAEC096CA1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D0B2D-B039-4E7C-AF51-29CE690BB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93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D0B2D-B039-4E7C-AF51-29CE690BB5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90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40DD-E266-4EEE-8A03-6673D309F7D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B904-3E2F-4E65-9C6F-6FA52127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8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40DD-E266-4EEE-8A03-6673D309F7D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B904-3E2F-4E65-9C6F-6FA52127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3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40DD-E266-4EEE-8A03-6673D309F7D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B904-3E2F-4E65-9C6F-6FA52127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85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40DD-E266-4EEE-8A03-6673D309F7D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B904-3E2F-4E65-9C6F-6FA52127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0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40DD-E266-4EEE-8A03-6673D309F7D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B904-3E2F-4E65-9C6F-6FA52127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85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40DD-E266-4EEE-8A03-6673D309F7D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B904-3E2F-4E65-9C6F-6FA52127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1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40DD-E266-4EEE-8A03-6673D309F7D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B904-3E2F-4E65-9C6F-6FA52127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0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40DD-E266-4EEE-8A03-6673D309F7D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B904-3E2F-4E65-9C6F-6FA52127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07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40DD-E266-4EEE-8A03-6673D309F7D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B904-3E2F-4E65-9C6F-6FA52127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3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40DD-E266-4EEE-8A03-6673D309F7D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B904-3E2F-4E65-9C6F-6FA52127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63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40DD-E266-4EEE-8A03-6673D309F7D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B904-3E2F-4E65-9C6F-6FA52127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9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140DD-E266-4EEE-8A03-6673D309F7D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1B904-3E2F-4E65-9C6F-6FA52127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2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rom.ru/" TargetMode="External"/><Relationship Id="rId2" Type="http://schemas.openxmlformats.org/officeDocument/2006/relationships/hyperlink" Target="mailto:company@bestrom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824"/>
            <a:ext cx="12192001" cy="6844176"/>
          </a:xfrm>
          <a:solidFill>
            <a:schemeClr val="accent1"/>
          </a:solidFill>
        </p:spPr>
      </p:pic>
      <p:sp>
        <p:nvSpPr>
          <p:cNvPr id="6" name="Прямоугольник 5"/>
          <p:cNvSpPr/>
          <p:nvPr/>
        </p:nvSpPr>
        <p:spPr>
          <a:xfrm>
            <a:off x="688668" y="4177147"/>
            <a:ext cx="11503331" cy="157526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8667" y="4177146"/>
            <a:ext cx="9286606" cy="156966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Упаковочное оборудование от</a:t>
            </a:r>
          </a:p>
          <a:p>
            <a:r>
              <a:rPr lang="ru-RU" sz="4800" b="1" dirty="0" smtClean="0">
                <a:solidFill>
                  <a:schemeClr val="bg1"/>
                </a:solidFill>
              </a:rPr>
              <a:t>ЗАО «</a:t>
            </a:r>
            <a:r>
              <a:rPr lang="ru-RU" sz="4800" b="1" dirty="0" err="1" smtClean="0">
                <a:solidFill>
                  <a:schemeClr val="bg1"/>
                </a:solidFill>
              </a:rPr>
              <a:t>Бестром</a:t>
            </a:r>
            <a:r>
              <a:rPr lang="ru-RU" sz="4800" b="1" dirty="0" smtClean="0">
                <a:solidFill>
                  <a:schemeClr val="bg1"/>
                </a:solidFill>
              </a:rPr>
              <a:t>»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054" y="1"/>
            <a:ext cx="2576945" cy="9860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8667" y="5854010"/>
            <a:ext cx="6166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Copyright </a:t>
            </a:r>
            <a:r>
              <a:rPr lang="ru-RU" b="1" dirty="0">
                <a:solidFill>
                  <a:schemeClr val="bg1"/>
                </a:solidFill>
              </a:rPr>
              <a:t>ЗАО «</a:t>
            </a:r>
            <a:r>
              <a:rPr lang="ru-RU" b="1" dirty="0" err="1">
                <a:solidFill>
                  <a:schemeClr val="bg1"/>
                </a:solidFill>
              </a:rPr>
              <a:t>Бестром</a:t>
            </a:r>
            <a:r>
              <a:rPr lang="ru-RU" b="1" dirty="0">
                <a:solidFill>
                  <a:schemeClr val="bg1"/>
                </a:solidFill>
              </a:rPr>
              <a:t>»    </a:t>
            </a:r>
            <a:r>
              <a:rPr lang="en-US" b="1" dirty="0">
                <a:solidFill>
                  <a:schemeClr val="bg1"/>
                </a:solidFill>
              </a:rPr>
              <a:t>www.bestrom.ru 8-495-580-81-02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1999" cy="986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4379"/>
            <a:ext cx="10515600" cy="807522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Мы производим:</a:t>
            </a:r>
            <a:r>
              <a:rPr lang="ru-RU" altLang="ru-RU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ru-RU" altLang="ru-RU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961901"/>
            <a:ext cx="10961914" cy="52150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altLang="ru-RU" b="1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b="1" dirty="0" smtClean="0">
                <a:latin typeface="Arial" panose="020B0604020202020204" pitchFamily="34" charset="0"/>
              </a:rPr>
              <a:t>Компания «</a:t>
            </a:r>
            <a:r>
              <a:rPr lang="ru-RU" altLang="ru-RU" b="1" dirty="0" err="1" smtClean="0">
                <a:latin typeface="Arial" panose="020B0604020202020204" pitchFamily="34" charset="0"/>
              </a:rPr>
              <a:t>Бестром</a:t>
            </a:r>
            <a:r>
              <a:rPr lang="ru-RU" altLang="ru-RU" b="1" dirty="0" smtClean="0">
                <a:latin typeface="Arial" panose="020B0604020202020204" pitchFamily="34" charset="0"/>
              </a:rPr>
              <a:t>» п</a:t>
            </a:r>
            <a:r>
              <a:rPr lang="ru-RU" b="1" dirty="0" smtClean="0"/>
              <a:t>роизводит </a:t>
            </a:r>
            <a:r>
              <a:rPr lang="ru-RU" b="1" dirty="0"/>
              <a:t>и реализует упаковочное </a:t>
            </a:r>
            <a:r>
              <a:rPr lang="ru-RU" b="1" dirty="0" smtClean="0"/>
              <a:t>оборудование (упаковочные машины):</a:t>
            </a:r>
            <a:endParaRPr lang="ru-RU" sz="29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2900" b="1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вертикального </a:t>
            </a:r>
            <a:r>
              <a:rPr lang="ru-RU" dirty="0"/>
              <a:t>типа для упаковки сыпучих продуктов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горизонтального типа для упаковки штучных продуктов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комплексы групповой упаковки для (пакетов, коробок, банок, бутылок)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машины для упаковки в </a:t>
            </a:r>
            <a:r>
              <a:rPr lang="ru-RU" dirty="0" err="1"/>
              <a:t>термоусадочную</a:t>
            </a:r>
            <a:r>
              <a:rPr lang="ru-RU" dirty="0"/>
              <a:t> </a:t>
            </a:r>
            <a:r>
              <a:rPr lang="ru-RU" dirty="0" smtClean="0"/>
              <a:t>пленку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термотоннели</a:t>
            </a:r>
            <a:r>
              <a:rPr lang="ru-RU" dirty="0" smtClean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весовые </a:t>
            </a:r>
            <a:r>
              <a:rPr lang="ru-RU" dirty="0"/>
              <a:t>и объёмные дозаторы,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машины для формирования пакетов с плоским верхом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машины для упаковки в готовую тару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тестораскаточные машины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клипсаторы</a:t>
            </a:r>
            <a:r>
              <a:rPr lang="ru-RU" dirty="0"/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элеваторы,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транспортеры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и прочее оборудование</a:t>
            </a:r>
            <a:r>
              <a:rPr lang="ru-RU" altLang="ru-RU" b="1" i="1" dirty="0">
                <a:latin typeface="Arial" panose="020B0604020202020204" pitchFamily="34" charset="0"/>
              </a:rPr>
              <a:t>                      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4" y="1"/>
            <a:ext cx="2576945" cy="9860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6549242"/>
            <a:ext cx="12191999" cy="308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dirty="0" smtClean="0"/>
              <a:t>Copyright </a:t>
            </a:r>
            <a:r>
              <a:rPr lang="ru-RU" dirty="0"/>
              <a:t>ЗАО «</a:t>
            </a:r>
            <a:r>
              <a:rPr lang="ru-RU" dirty="0" err="1"/>
              <a:t>Бестром</a:t>
            </a:r>
            <a:r>
              <a:rPr lang="ru-RU" dirty="0"/>
              <a:t>»    </a:t>
            </a:r>
            <a:r>
              <a:rPr lang="en-US" dirty="0"/>
              <a:t>www.bestrom.ru 8-495-580-81-02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4" y="1"/>
            <a:ext cx="2576945" cy="10171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396" y="1952692"/>
            <a:ext cx="1691646" cy="24181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47" y="3141024"/>
            <a:ext cx="2589579" cy="24356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79" y="4447733"/>
            <a:ext cx="2820387" cy="17194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36" y="1679232"/>
            <a:ext cx="2561541" cy="15674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447" y="4358838"/>
            <a:ext cx="2865492" cy="202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1999" cy="986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1553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 предприятие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4" y="0"/>
            <a:ext cx="2576945" cy="11281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6549242"/>
            <a:ext cx="12191999" cy="308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dirty="0" smtClean="0"/>
              <a:t>Copyright </a:t>
            </a:r>
            <a:r>
              <a:rPr lang="ru-RU" dirty="0"/>
              <a:t>ЗАО «</a:t>
            </a:r>
            <a:r>
              <a:rPr lang="ru-RU" dirty="0" err="1"/>
              <a:t>Бестром</a:t>
            </a:r>
            <a:r>
              <a:rPr lang="ru-RU" dirty="0"/>
              <a:t>»    </a:t>
            </a:r>
            <a:r>
              <a:rPr lang="en-US" dirty="0"/>
              <a:t>www.bestrom.ru 8-495-580-81-02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4" y="1"/>
            <a:ext cx="2576945" cy="1017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37" y="1347533"/>
            <a:ext cx="3092117" cy="20614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64" y="1347534"/>
            <a:ext cx="3092117" cy="20614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96" y="1347535"/>
            <a:ext cx="3092116" cy="20614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96" y="3949217"/>
            <a:ext cx="3089630" cy="20597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63" y="3948388"/>
            <a:ext cx="3092117" cy="2061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59" y="3948387"/>
            <a:ext cx="3113895" cy="20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0"/>
            <a:ext cx="12191999" cy="986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087099" cy="64427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упаковки: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4" y="1"/>
            <a:ext cx="2576945" cy="9860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-1" y="6550788"/>
            <a:ext cx="12191999" cy="308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r>
              <a:rPr lang="en-US" dirty="0" smtClean="0"/>
              <a:t>Copyright </a:t>
            </a:r>
            <a:r>
              <a:rPr lang="ru-RU" dirty="0"/>
              <a:t>ЗАО «</a:t>
            </a:r>
            <a:r>
              <a:rPr lang="ru-RU" dirty="0" err="1"/>
              <a:t>Бестром</a:t>
            </a:r>
            <a:r>
              <a:rPr lang="ru-RU" dirty="0"/>
              <a:t>»    </a:t>
            </a:r>
            <a:r>
              <a:rPr lang="en-US" dirty="0"/>
              <a:t>www.bestrom.ru 8-495-580-81-02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4" y="1"/>
            <a:ext cx="2576945" cy="101713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246455" y="1353959"/>
            <a:ext cx="1187532" cy="112579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966015" y="3045620"/>
            <a:ext cx="1187532" cy="112579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932565" y="1108051"/>
            <a:ext cx="1187532" cy="112579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105952" y="4120123"/>
            <a:ext cx="1187532" cy="112579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730092" y="4798204"/>
            <a:ext cx="1187532" cy="112579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881221" y="4798204"/>
            <a:ext cx="1187532" cy="112579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9182794" y="3248763"/>
            <a:ext cx="1187532" cy="112579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678815" y="3199795"/>
            <a:ext cx="1187532" cy="112579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549583" y="4858281"/>
            <a:ext cx="1187532" cy="112579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072335" y="2183997"/>
            <a:ext cx="1187532" cy="112579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408490" y="1176792"/>
            <a:ext cx="1187532" cy="112579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54887" y="2192760"/>
            <a:ext cx="234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dirty="0"/>
              <a:t>Пакет типа "подушка“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77022" y="2388872"/>
            <a:ext cx="2084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Пакет с плоским дном (</a:t>
            </a:r>
            <a:r>
              <a:rPr lang="ru-RU" dirty="0" err="1"/>
              <a:t>гассет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758209" y="4063637"/>
            <a:ext cx="2072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Пакет с проваркой по граням</a:t>
            </a:r>
          </a:p>
          <a:p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886487" y="5127148"/>
            <a:ext cx="1981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Упаковка в бумажные пакеты</a:t>
            </a:r>
          </a:p>
          <a:p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669269" y="5824700"/>
            <a:ext cx="1823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Упаковка в готовую тару</a:t>
            </a:r>
          </a:p>
          <a:p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7730787" y="5824700"/>
            <a:ext cx="1766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Пакет с </a:t>
            </a:r>
            <a:r>
              <a:rPr lang="ru-RU" dirty="0" err="1"/>
              <a:t>клипсой</a:t>
            </a:r>
            <a:endParaRPr lang="ru-RU" dirty="0"/>
          </a:p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8908641" y="4282195"/>
            <a:ext cx="2529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Пакет с плоским</a:t>
            </a:r>
            <a:r>
              <a:rPr lang="en-US" dirty="0"/>
              <a:t> </a:t>
            </a:r>
            <a:r>
              <a:rPr lang="ru-RU" dirty="0"/>
              <a:t>верхом(брикет)</a:t>
            </a:r>
          </a:p>
          <a:p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3432426" y="4208776"/>
            <a:ext cx="1709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Группы пакетов</a:t>
            </a:r>
          </a:p>
          <a:p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2882598" y="2242662"/>
            <a:ext cx="240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Пакет с "</a:t>
            </a:r>
            <a:r>
              <a:rPr lang="ru-RU" dirty="0" smtClean="0"/>
              <a:t>Евро-слотом»</a:t>
            </a:r>
            <a:endParaRPr lang="ru-RU" dirty="0"/>
          </a:p>
          <a:p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789856" y="3225793"/>
            <a:ext cx="1912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Варочные пакеты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2963603" y="5914118"/>
            <a:ext cx="2359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Пакет с «</a:t>
            </a:r>
            <a:r>
              <a:rPr lang="ru-RU" dirty="0" err="1" smtClean="0"/>
              <a:t>Зип</a:t>
            </a:r>
            <a:r>
              <a:rPr lang="ru-RU" dirty="0" smtClean="0"/>
              <a:t>-замком»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3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1999" cy="986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407732" cy="6205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Телефоны:</a:t>
            </a:r>
          </a:p>
          <a:p>
            <a:pPr marL="0" indent="0" algn="ctr">
              <a:buNone/>
            </a:pPr>
            <a:r>
              <a:rPr lang="ru-RU" dirty="0"/>
              <a:t>8(495) </a:t>
            </a:r>
            <a:r>
              <a:rPr lang="ru-RU" dirty="0" smtClean="0"/>
              <a:t>580-81-02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8(495</a:t>
            </a:r>
            <a:r>
              <a:rPr lang="ru-RU" dirty="0" smtClean="0"/>
              <a:t>) 562-13-83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en-US" b="1" dirty="0"/>
              <a:t>E-Mail: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company@bestrom.ru</a:t>
            </a: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WEB:</a:t>
            </a:r>
            <a:r>
              <a:rPr lang="en-US" dirty="0" smtClean="0"/>
              <a:t> </a:t>
            </a:r>
            <a:r>
              <a:rPr lang="en-US" dirty="0"/>
              <a:t>  </a:t>
            </a:r>
            <a:r>
              <a:rPr lang="en-US" dirty="0" smtClean="0">
                <a:hlinkClick r:id="rId3"/>
              </a:rPr>
              <a:t>www.bestrom.ru</a:t>
            </a:r>
            <a:endParaRPr lang="ru-RU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/>
              <a:t>Адрес:</a:t>
            </a: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143405, Московская </a:t>
            </a:r>
            <a:r>
              <a:rPr lang="ru-RU" dirty="0" err="1"/>
              <a:t>обл</a:t>
            </a:r>
            <a:r>
              <a:rPr lang="ru-RU" dirty="0"/>
              <a:t>.,г. Красногорск </a:t>
            </a:r>
            <a:r>
              <a:rPr lang="ru-RU" dirty="0" err="1"/>
              <a:t>Ильинское</a:t>
            </a:r>
            <a:r>
              <a:rPr lang="ru-RU" dirty="0"/>
              <a:t> шоссе,д.15 2-ой км. (На территории завода »</a:t>
            </a:r>
            <a:r>
              <a:rPr lang="ru-RU" dirty="0" err="1"/>
              <a:t>Бецема</a:t>
            </a:r>
            <a:r>
              <a:rPr lang="ru-RU" dirty="0"/>
              <a:t>»)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endParaRPr lang="ru-RU" b="1" dirty="0"/>
          </a:p>
        </p:txBody>
      </p:sp>
      <p:sp>
        <p:nvSpPr>
          <p:cNvPr id="11" name="AutoShape 8" descr="resource://skype_ff_extension-at-jetpack/skype_ff_extension/data/call_skype_logo.png"/>
          <p:cNvSpPr>
            <a:spLocks noChangeAspect="1" noChangeArrowheads="1"/>
          </p:cNvSpPr>
          <p:nvPr/>
        </p:nvSpPr>
        <p:spPr bwMode="auto">
          <a:xfrm>
            <a:off x="2190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054" y="1"/>
            <a:ext cx="2576945" cy="9860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" y="6549242"/>
            <a:ext cx="12191999" cy="308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r>
              <a:rPr lang="en-US" dirty="0" smtClean="0"/>
              <a:t>Copyright </a:t>
            </a:r>
            <a:r>
              <a:rPr lang="ru-RU" dirty="0"/>
              <a:t>ЗАО «</a:t>
            </a:r>
            <a:r>
              <a:rPr lang="ru-RU" dirty="0" err="1"/>
              <a:t>Бестром</a:t>
            </a:r>
            <a:r>
              <a:rPr lang="ru-RU" dirty="0"/>
              <a:t>»    </a:t>
            </a:r>
            <a:r>
              <a:rPr lang="en-US" dirty="0"/>
              <a:t>www.bestrom.ru 8-495-580-81-02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054" y="1"/>
            <a:ext cx="2576945" cy="10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8668" y="4474693"/>
            <a:ext cx="11503331" cy="9722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8667" y="4474693"/>
            <a:ext cx="9286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Спасибо за внимание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054" y="1"/>
            <a:ext cx="2576945" cy="9860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8667" y="5527847"/>
            <a:ext cx="6067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Copyright </a:t>
            </a:r>
            <a:r>
              <a:rPr lang="ru-RU" dirty="0">
                <a:solidFill>
                  <a:schemeClr val="bg1"/>
                </a:solidFill>
              </a:rPr>
              <a:t>ЗАО «</a:t>
            </a:r>
            <a:r>
              <a:rPr lang="ru-RU" dirty="0" err="1">
                <a:solidFill>
                  <a:schemeClr val="bg1"/>
                </a:solidFill>
              </a:rPr>
              <a:t>Бестром</a:t>
            </a:r>
            <a:r>
              <a:rPr lang="ru-RU" dirty="0">
                <a:solidFill>
                  <a:schemeClr val="bg1"/>
                </a:solidFill>
              </a:rPr>
              <a:t>»    </a:t>
            </a:r>
            <a:r>
              <a:rPr lang="en-US" dirty="0">
                <a:solidFill>
                  <a:schemeClr val="bg1"/>
                </a:solidFill>
              </a:rPr>
              <a:t>www.bestrom.ru 8-495-580-81-02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986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379" y="1603169"/>
            <a:ext cx="12037621" cy="5676405"/>
          </a:xfrm>
        </p:spPr>
        <p:txBody>
          <a:bodyPr>
            <a:normAutofit fontScale="85000" lnSpcReduction="10000"/>
          </a:bodyPr>
          <a:lstStyle/>
          <a:p>
            <a:pPr algn="l"/>
            <a:endParaRPr lang="ru-RU" altLang="ru-RU" b="1" dirty="0" smtClean="0">
              <a:latin typeface="Arial" panose="020B0604020202020204" pitchFamily="34" charset="0"/>
            </a:endParaRPr>
          </a:p>
          <a:p>
            <a:pPr algn="just"/>
            <a:r>
              <a:rPr lang="ru-RU" altLang="ru-RU" dirty="0">
                <a:latin typeface="Arial" panose="020B0604020202020204" pitchFamily="34" charset="0"/>
              </a:rPr>
              <a:t>Российско-Нидерландская Компания "</a:t>
            </a:r>
            <a:r>
              <a:rPr lang="ru-RU" altLang="ru-RU" dirty="0" err="1">
                <a:latin typeface="Arial" panose="020B0604020202020204" pitchFamily="34" charset="0"/>
              </a:rPr>
              <a:t>Бестром</a:t>
            </a:r>
            <a:r>
              <a:rPr lang="ru-RU" altLang="ru-RU" dirty="0">
                <a:latin typeface="Arial" panose="020B0604020202020204" pitchFamily="34" charset="0"/>
              </a:rPr>
              <a:t>" работает на рынке упаковочного оборудования с 1989 </a:t>
            </a:r>
            <a:r>
              <a:rPr lang="ru-RU" altLang="ru-RU">
                <a:latin typeface="Arial" panose="020B0604020202020204" pitchFamily="34" charset="0"/>
              </a:rPr>
              <a:t>года</a:t>
            </a:r>
            <a:r>
              <a:rPr lang="ru-RU" altLang="ru-RU" smtClean="0">
                <a:latin typeface="Arial" panose="020B0604020202020204" pitchFamily="34" charset="0"/>
              </a:rPr>
              <a:t>.</a:t>
            </a:r>
          </a:p>
          <a:p>
            <a:pPr algn="just"/>
            <a:endParaRPr lang="ru-RU" dirty="0">
              <a:latin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</a:rPr>
              <a:t>В 1989 году Королевская Нидерландская Компания "</a:t>
            </a:r>
            <a:r>
              <a:rPr lang="ru-RU" dirty="0" err="1">
                <a:latin typeface="Arial" panose="020B0604020202020204" pitchFamily="34" charset="0"/>
              </a:rPr>
              <a:t>Бегеманн</a:t>
            </a:r>
            <a:r>
              <a:rPr lang="ru-RU" dirty="0">
                <a:latin typeface="Arial" panose="020B0604020202020204" pitchFamily="34" charset="0"/>
              </a:rPr>
              <a:t>" и производственное объединение "</a:t>
            </a:r>
            <a:r>
              <a:rPr lang="ru-RU" dirty="0" err="1">
                <a:latin typeface="Arial" panose="020B0604020202020204" pitchFamily="34" charset="0"/>
              </a:rPr>
              <a:t>Стромоборудование</a:t>
            </a:r>
            <a:r>
              <a:rPr lang="ru-RU" dirty="0">
                <a:latin typeface="Arial" panose="020B0604020202020204" pitchFamily="34" charset="0"/>
              </a:rPr>
              <a:t>" учредили совместное предприятие, которое было названо "</a:t>
            </a:r>
            <a:r>
              <a:rPr lang="ru-RU" dirty="0" err="1">
                <a:latin typeface="Arial" panose="020B0604020202020204" pitchFamily="34" charset="0"/>
              </a:rPr>
              <a:t>Бестром</a:t>
            </a:r>
            <a:r>
              <a:rPr lang="ru-RU" dirty="0">
                <a:latin typeface="Arial" panose="020B0604020202020204" pitchFamily="34" charset="0"/>
              </a:rPr>
              <a:t>". </a:t>
            </a:r>
            <a:endParaRPr lang="en-US" dirty="0">
              <a:latin typeface="Arial" panose="020B0604020202020204" pitchFamily="34" charset="0"/>
            </a:endParaRPr>
          </a:p>
          <a:p>
            <a:pPr algn="just"/>
            <a:endParaRPr lang="en-US" i="1" dirty="0">
              <a:latin typeface="Arial" panose="020B0604020202020204" pitchFamily="34" charset="0"/>
            </a:endParaRPr>
          </a:p>
          <a:p>
            <a:pPr algn="just"/>
            <a:r>
              <a:rPr lang="ru-RU" b="1" i="1" dirty="0">
                <a:latin typeface="Arial" panose="020B0604020202020204" pitchFamily="34" charset="0"/>
              </a:rPr>
              <a:t>«Компания "</a:t>
            </a:r>
            <a:r>
              <a:rPr lang="ru-RU" b="1" i="1" dirty="0" err="1">
                <a:latin typeface="Arial" panose="020B0604020202020204" pitchFamily="34" charset="0"/>
              </a:rPr>
              <a:t>Бестром</a:t>
            </a:r>
            <a:r>
              <a:rPr lang="ru-RU" b="1" i="1" dirty="0">
                <a:latin typeface="Arial" panose="020B0604020202020204" pitchFamily="34" charset="0"/>
              </a:rPr>
              <a:t>" была образована с целью создания и производства упаковочных автоматов, не уступающих </a:t>
            </a:r>
            <a:r>
              <a:rPr lang="ru-RU" b="1" i="1" dirty="0" smtClean="0">
                <a:latin typeface="Arial" panose="020B0604020202020204" pitchFamily="34" charset="0"/>
              </a:rPr>
              <a:t>по </a:t>
            </a:r>
            <a:r>
              <a:rPr lang="ru-RU" b="1" i="1" dirty="0">
                <a:latin typeface="Arial" panose="020B0604020202020204" pitchFamily="34" charset="0"/>
              </a:rPr>
              <a:t>качеству и технологическим характеристикам лучшим мировым образцам.» </a:t>
            </a:r>
          </a:p>
          <a:p>
            <a:pPr algn="just"/>
            <a:endParaRPr lang="ru-RU" i="1" dirty="0">
              <a:latin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</a:rPr>
              <a:t>Первая машина была выпущена в 1991 году по лицензии известной голландской компании UVA. Детали для этой машины были изготовлены в "</a:t>
            </a:r>
            <a:r>
              <a:rPr lang="ru-RU" dirty="0" err="1">
                <a:latin typeface="Arial" panose="020B0604020202020204" pitchFamily="34" charset="0"/>
              </a:rPr>
              <a:t>Бестроме</a:t>
            </a:r>
            <a:r>
              <a:rPr lang="ru-RU" dirty="0">
                <a:latin typeface="Arial" panose="020B0604020202020204" pitchFamily="34" charset="0"/>
              </a:rPr>
              <a:t>", после чего специалисты поехали в Голландию, где собирали первый автомат под контролем голландских инженеров.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altLang="ru-RU" dirty="0" smtClean="0">
              <a:latin typeface="Arial" panose="020B0604020202020204" pitchFamily="34" charset="0"/>
            </a:endParaRPr>
          </a:p>
          <a:p>
            <a:pPr algn="l"/>
            <a:r>
              <a:rPr lang="ru-RU" altLang="ru-RU" dirty="0" smtClean="0">
                <a:latin typeface="Arial" panose="020B0604020202020204" pitchFamily="34" charset="0"/>
              </a:rPr>
              <a:t>                                </a:t>
            </a:r>
          </a:p>
          <a:p>
            <a:pPr algn="l"/>
            <a:r>
              <a:rPr lang="ru-RU" altLang="ru-RU" b="1" dirty="0">
                <a:latin typeface="Arial" panose="020B0604020202020204" pitchFamily="34" charset="0"/>
              </a:rPr>
              <a:t> </a:t>
            </a:r>
            <a:r>
              <a:rPr lang="ru-RU" altLang="ru-RU" b="1" dirty="0" smtClean="0">
                <a:latin typeface="Arial" panose="020B0604020202020204" pitchFamily="34" charset="0"/>
              </a:rPr>
              <a:t>                                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615055" cy="771897"/>
          </a:xfrm>
        </p:spPr>
        <p:txBody>
          <a:bodyPr>
            <a:normAutofit fontScale="90000"/>
          </a:bodyPr>
          <a:lstStyle/>
          <a:p>
            <a:r>
              <a:rPr lang="en-US" altLang="ru-RU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Упаковочное</a:t>
            </a:r>
            <a:r>
              <a:rPr lang="en-US" altLang="ru-RU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оборудование</a:t>
            </a:r>
            <a:r>
              <a:rPr lang="ru-RU" altLang="ru-RU" sz="3200" b="1" dirty="0">
                <a:solidFill>
                  <a:schemeClr val="bg1"/>
                </a:solidFill>
                <a:latin typeface="Arial" panose="020B0604020202020204" pitchFamily="34" charset="0"/>
              </a:rPr>
              <a:t> компании «</a:t>
            </a:r>
            <a:r>
              <a:rPr lang="ru-RU" altLang="ru-RU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Бестром</a:t>
            </a:r>
            <a:r>
              <a:rPr lang="ru-RU" altLang="ru-RU" sz="3200" b="1" dirty="0">
                <a:solidFill>
                  <a:schemeClr val="bg1"/>
                </a:solidFill>
                <a:latin typeface="Arial" panose="020B0604020202020204" pitchFamily="34" charset="0"/>
              </a:rPr>
              <a:t>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4" y="1"/>
            <a:ext cx="2576945" cy="10171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6549242"/>
            <a:ext cx="12191999" cy="308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Copyright </a:t>
            </a:r>
            <a:r>
              <a:rPr lang="ru-RU" dirty="0" smtClean="0"/>
              <a:t>ЗАО «</a:t>
            </a:r>
            <a:r>
              <a:rPr lang="ru-RU" dirty="0" err="1" smtClean="0"/>
              <a:t>Бестром</a:t>
            </a:r>
            <a:r>
              <a:rPr lang="ru-RU" dirty="0" smtClean="0"/>
              <a:t>»    </a:t>
            </a:r>
            <a:r>
              <a:rPr lang="en-US" dirty="0" smtClean="0"/>
              <a:t>www.bestrom.ru 8-495-580-81-02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3" y="1"/>
            <a:ext cx="2576945" cy="10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1999" cy="986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1553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история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986076"/>
            <a:ext cx="11910950" cy="5735357"/>
          </a:xfrm>
        </p:spPr>
        <p:txBody>
          <a:bodyPr>
            <a:normAutofit fontScale="55000" lnSpcReduction="20000"/>
          </a:bodyPr>
          <a:lstStyle/>
          <a:p>
            <a:r>
              <a:rPr lang="ru-RU" sz="3000" b="1" dirty="0"/>
              <a:t>22 июня 1989г </a:t>
            </a:r>
            <a:r>
              <a:rPr lang="ru-RU" sz="3000" dirty="0"/>
              <a:t>Совет Министров принял решение о создании совместного предприятия СП </a:t>
            </a:r>
            <a:r>
              <a:rPr lang="ru-RU" sz="3000" dirty="0" err="1"/>
              <a:t>Бестром</a:t>
            </a:r>
            <a:r>
              <a:rPr lang="ru-RU" sz="3000" dirty="0"/>
              <a:t>.</a:t>
            </a:r>
          </a:p>
          <a:p>
            <a:r>
              <a:rPr lang="ru-RU" sz="3000" b="1" dirty="0"/>
              <a:t>В 1991 </a:t>
            </a:r>
            <a:r>
              <a:rPr lang="ru-RU" sz="3000" dirty="0"/>
              <a:t>году был выпущен первый упаковочный автомат Бестром-350Б с покупным шнековым дозатором Неотрон-1000, который был продан для фасовки красного и черного молотого перца</a:t>
            </a:r>
          </a:p>
          <a:p>
            <a:r>
              <a:rPr lang="ru-RU" sz="3000" b="1" dirty="0"/>
              <a:t>В 1993г </a:t>
            </a:r>
            <a:r>
              <a:rPr lang="ru-RU" sz="3000" dirty="0"/>
              <a:t>начался выпуск новой лицензионной модели высокоскоростной и многофункциональной вертикальной упаковочной машины Бестром-220, которая могла производить упаковку со скоростью до 120 упаковок в минуту</a:t>
            </a:r>
          </a:p>
          <a:p>
            <a:r>
              <a:rPr lang="ru-RU" sz="3000" b="1" dirty="0"/>
              <a:t>В 1994г </a:t>
            </a:r>
            <a:r>
              <a:rPr lang="ru-RU" sz="3000" dirty="0"/>
              <a:t>по методике расчёта, предоставленной голландской стороной, на предприятии начался выпуск </a:t>
            </a:r>
            <a:r>
              <a:rPr lang="ru-RU" sz="3000" dirty="0" err="1"/>
              <a:t>форматообразующих</a:t>
            </a:r>
            <a:r>
              <a:rPr lang="ru-RU" sz="3000" dirty="0"/>
              <a:t> устройств, которые являются одними из основных узлов вертикальных машин.</a:t>
            </a:r>
          </a:p>
          <a:p>
            <a:r>
              <a:rPr lang="ru-RU" sz="3000" b="1" dirty="0" smtClean="0"/>
              <a:t>В </a:t>
            </a:r>
            <a:r>
              <a:rPr lang="ru-RU" sz="3000" b="1" dirty="0"/>
              <a:t>1998г </a:t>
            </a:r>
            <a:r>
              <a:rPr lang="ru-RU" sz="3000" dirty="0"/>
              <a:t>была выпущена первая вертикальная упаковочная машина Бестром-350П собственной разработки на </a:t>
            </a:r>
            <a:r>
              <a:rPr lang="ru-RU" sz="3000" dirty="0" err="1"/>
              <a:t>пневмоприводах</a:t>
            </a:r>
            <a:r>
              <a:rPr lang="ru-RU" sz="3000" dirty="0"/>
              <a:t> и системе управления </a:t>
            </a:r>
            <a:r>
              <a:rPr lang="en-US" sz="3000" dirty="0"/>
              <a:t>Omron</a:t>
            </a:r>
            <a:endParaRPr lang="ru-RU" sz="3000" dirty="0"/>
          </a:p>
          <a:p>
            <a:r>
              <a:rPr lang="ru-RU" sz="3000" b="1" dirty="0"/>
              <a:t>В 2001 </a:t>
            </a:r>
            <a:r>
              <a:rPr lang="ru-RU" sz="3000" dirty="0"/>
              <a:t>была выпущена первая автоматическая машина среднего класса Б-202, производящая упаковку со скоростью </a:t>
            </a:r>
            <a:r>
              <a:rPr lang="ru-RU" sz="3000" dirty="0" smtClean="0"/>
              <a:t>90 </a:t>
            </a:r>
            <a:r>
              <a:rPr lang="ru-RU" sz="3000" dirty="0"/>
              <a:t>пак/мин, первый шнековый дозатор Б-1400 для наполнения тары сыпучими порошковыми и гранулированными продуктами.</a:t>
            </a:r>
          </a:p>
          <a:p>
            <a:r>
              <a:rPr lang="ru-RU" sz="3000" b="1" dirty="0"/>
              <a:t>В 2003</a:t>
            </a:r>
            <a:r>
              <a:rPr lang="ru-RU" sz="3000" dirty="0"/>
              <a:t> г вертикальные машины стали укомплектовываться весовыми дозаторами </a:t>
            </a:r>
            <a:r>
              <a:rPr lang="en-US" sz="3000" dirty="0"/>
              <a:t>Yamato</a:t>
            </a:r>
            <a:r>
              <a:rPr lang="ru-RU" sz="3000" dirty="0"/>
              <a:t>.</a:t>
            </a:r>
          </a:p>
          <a:p>
            <a:r>
              <a:rPr lang="ru-RU" sz="3000" b="1" dirty="0" smtClean="0"/>
              <a:t>В </a:t>
            </a:r>
            <a:r>
              <a:rPr lang="ru-RU" sz="3000" b="1" dirty="0"/>
              <a:t>2008 г </a:t>
            </a:r>
            <a:r>
              <a:rPr lang="ru-RU" sz="3000" dirty="0"/>
              <a:t>продолжены работы по совершенствованию линий групповой упаковки, разработана и выпущена обёрточная машина Б-3600 с функцией формирования групп пакетов в горизонтальном </a:t>
            </a:r>
            <a:r>
              <a:rPr lang="ru-RU" sz="3000" dirty="0" smtClean="0"/>
              <a:t>положении</a:t>
            </a:r>
            <a:endParaRPr lang="ru-RU" sz="3000" dirty="0"/>
          </a:p>
          <a:p>
            <a:r>
              <a:rPr lang="ru-RU" sz="3000" b="1" dirty="0"/>
              <a:t>В 2012г </a:t>
            </a:r>
            <a:r>
              <a:rPr lang="ru-RU" sz="3000" dirty="0"/>
              <a:t>выпущена первая машина Б-202МС на сервоприводах, что позволило расширить область её применения за счёт увеличения производительности и повышения качества </a:t>
            </a:r>
            <a:r>
              <a:rPr lang="ru-RU" sz="3000" dirty="0" smtClean="0"/>
              <a:t>пакета, для герметичных пакетов с использованием среды инертных газов</a:t>
            </a:r>
            <a:endParaRPr lang="ru-RU" sz="3000" dirty="0"/>
          </a:p>
          <a:p>
            <a:r>
              <a:rPr lang="ru-RU" sz="3000" b="1" dirty="0"/>
              <a:t>В 2013г </a:t>
            </a:r>
            <a:r>
              <a:rPr lang="ru-RU" sz="3000" dirty="0"/>
              <a:t>выпущена машина Б-201</a:t>
            </a:r>
            <a:r>
              <a:rPr lang="en-US" sz="3000" dirty="0"/>
              <a:t>OF</a:t>
            </a:r>
            <a:r>
              <a:rPr lang="ru-RU" sz="3000" dirty="0"/>
              <a:t>, выполненная по так называемой технологии </a:t>
            </a:r>
            <a:r>
              <a:rPr lang="en-US" sz="3000" dirty="0"/>
              <a:t>OPEN FRAME</a:t>
            </a:r>
            <a:r>
              <a:rPr lang="ru-RU" sz="3000" dirty="0"/>
              <a:t> (открытая рама).</a:t>
            </a:r>
          </a:p>
          <a:p>
            <a:r>
              <a:rPr lang="ru-RU" sz="3000" b="1" dirty="0"/>
              <a:t>В 2014г </a:t>
            </a:r>
            <a:r>
              <a:rPr lang="ru-RU" sz="3000" dirty="0"/>
              <a:t>выпущена машина Б-2000 для упаковки продукта в готовые бумажные пакеты. Выпущен новый загрузчик грунтов Б-8000 большой производительности для применения в составе  машины Б-600 и транспортёр с выравнивателем пакетов для линий по упаковке </a:t>
            </a:r>
            <a:r>
              <a:rPr lang="ru-RU" sz="3000" dirty="0" err="1"/>
              <a:t>торфогрунтов</a:t>
            </a:r>
            <a:r>
              <a:rPr lang="ru-RU" sz="3000" dirty="0"/>
              <a:t> в пакеты объёмом до 60л.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054" y="0"/>
            <a:ext cx="2576945" cy="11281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6549242"/>
            <a:ext cx="12191999" cy="308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dirty="0" smtClean="0"/>
              <a:t>Copyright </a:t>
            </a:r>
            <a:r>
              <a:rPr lang="ru-RU" dirty="0"/>
              <a:t>ЗАО «</a:t>
            </a:r>
            <a:r>
              <a:rPr lang="ru-RU" dirty="0" err="1"/>
              <a:t>Бестром</a:t>
            </a:r>
            <a:r>
              <a:rPr lang="ru-RU" dirty="0"/>
              <a:t>»    </a:t>
            </a:r>
            <a:r>
              <a:rPr lang="en-US" dirty="0"/>
              <a:t>www.bestrom.ru 8-495-580-81-02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054" y="1"/>
            <a:ext cx="2576945" cy="10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0629" y="6353299"/>
            <a:ext cx="12061370" cy="308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r>
              <a:rPr lang="en-US" dirty="0" smtClean="0"/>
              <a:t>Copyright </a:t>
            </a:r>
            <a:r>
              <a:rPr lang="ru-RU" dirty="0"/>
              <a:t>ЗАО «</a:t>
            </a:r>
            <a:r>
              <a:rPr lang="ru-RU" dirty="0" err="1"/>
              <a:t>Бестром</a:t>
            </a:r>
            <a:r>
              <a:rPr lang="ru-RU" dirty="0"/>
              <a:t>»    </a:t>
            </a:r>
            <a:r>
              <a:rPr lang="en-US" dirty="0"/>
              <a:t>www.bestrom.ru 8-495-580-81-02</a:t>
            </a:r>
            <a:endParaRPr lang="ru-RU" dirty="0"/>
          </a:p>
          <a:p>
            <a:pPr algn="ctr"/>
            <a:endParaRPr lang="en-US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1999" cy="986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378" y="985652"/>
            <a:ext cx="12037621" cy="5676405"/>
          </a:xfrm>
        </p:spPr>
        <p:txBody>
          <a:bodyPr>
            <a:normAutofit/>
          </a:bodyPr>
          <a:lstStyle/>
          <a:p>
            <a:pPr algn="l"/>
            <a:r>
              <a:rPr lang="ru-RU" altLang="ru-RU" dirty="0" smtClean="0">
                <a:latin typeface="Arial" panose="020B0604020202020204" pitchFamily="34" charset="0"/>
              </a:rPr>
              <a:t>                                                              </a:t>
            </a:r>
            <a:r>
              <a:rPr lang="ru-RU" altLang="ru-RU" sz="4000" b="1" dirty="0" smtClean="0">
                <a:latin typeface="Arial" panose="020B0604020202020204" pitchFamily="34" charset="0"/>
              </a:rPr>
              <a:t>это:</a:t>
            </a:r>
            <a:r>
              <a:rPr lang="ru-RU" altLang="ru-RU" b="1" dirty="0" smtClean="0">
                <a:latin typeface="Arial" panose="020B0604020202020204" pitchFamily="34" charset="0"/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altLang="ru-RU" sz="2000" dirty="0" smtClean="0">
                <a:latin typeface="Arial" panose="020B0604020202020204" pitchFamily="34" charset="0"/>
              </a:rPr>
              <a:t>Один </a:t>
            </a:r>
            <a:r>
              <a:rPr lang="ru-RU" altLang="ru-RU" sz="2000" dirty="0">
                <a:latin typeface="Arial" panose="020B0604020202020204" pitchFamily="34" charset="0"/>
              </a:rPr>
              <a:t>из лидеров в производстве современного высокопроизводительного упаковочного оборудования (упаковочных машин).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altLang="ru-RU" sz="2000" dirty="0" smtClean="0">
                <a:latin typeface="Arial" panose="020B0604020202020204" pitchFamily="34" charset="0"/>
              </a:rPr>
              <a:t>Широкий спектр выпуска упаковочных автоматов : </a:t>
            </a:r>
          </a:p>
          <a:p>
            <a:pPr algn="l"/>
            <a:r>
              <a:rPr lang="ru-RU" altLang="ru-RU" dirty="0" smtClean="0">
                <a:latin typeface="Arial" panose="020B0604020202020204" pitchFamily="34" charset="0"/>
              </a:rPr>
              <a:t>                             ОТ                                                                 ДО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</a:rPr>
              <a:t>Большой </a:t>
            </a:r>
            <a:r>
              <a:rPr lang="ru-RU" sz="2000" dirty="0">
                <a:latin typeface="Arial" panose="020B0604020202020204" pitchFamily="34" charset="0"/>
              </a:rPr>
              <a:t>диапазон применяемых полимерных пленок и ламинированных бумаг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>
                <a:latin typeface="Arial" panose="020B0604020202020204" pitchFamily="34" charset="0"/>
              </a:rPr>
              <a:t>Оптимальное сочетание надежности, функциональности и стоимости оборудования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615055" cy="771897"/>
          </a:xfrm>
        </p:spPr>
        <p:txBody>
          <a:bodyPr>
            <a:normAutofit/>
          </a:bodyPr>
          <a:lstStyle/>
          <a:p>
            <a:pPr algn="l"/>
            <a:r>
              <a:rPr lang="ru-RU" altLang="ru-RU" sz="3200" dirty="0" smtClean="0">
                <a:latin typeface="Arial" panose="020B0604020202020204" pitchFamily="34" charset="0"/>
              </a:rPr>
              <a:t> </a:t>
            </a:r>
            <a:r>
              <a:rPr lang="ru-RU" altLang="ru-RU" sz="4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Бестром</a:t>
            </a:r>
            <a:r>
              <a:rPr lang="ru-RU" altLang="ru-RU" sz="4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сегодня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11184" y="3259777"/>
            <a:ext cx="3075709" cy="1698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latin typeface="Arial" panose="020B0604020202020204" pitchFamily="34" charset="0"/>
              </a:rPr>
              <a:t>упаковочных машин для предприятий, только начинающих упаковочный бизнес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79473" y="3259777"/>
            <a:ext cx="3075709" cy="1698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 smtClean="0">
                <a:latin typeface="Arial" panose="020B0604020202020204" pitchFamily="34" charset="0"/>
              </a:rPr>
              <a:t>  промышленных упаковочных автоматов, способных </a:t>
            </a:r>
            <a:r>
              <a:rPr lang="ru-RU" altLang="ru-RU" dirty="0">
                <a:latin typeface="Arial" panose="020B0604020202020204" pitchFamily="34" charset="0"/>
              </a:rPr>
              <a:t>расфасовывать десятки тонн продукта в сутки</a:t>
            </a:r>
            <a:r>
              <a:rPr lang="ru-RU" altLang="ru-RU" dirty="0" smtClean="0">
                <a:latin typeface="Arial" panose="020B0604020202020204" pitchFamily="34" charset="0"/>
              </a:rPr>
              <a:t>. 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680362" y="3877293"/>
            <a:ext cx="605641" cy="463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4" y="1"/>
            <a:ext cx="2576945" cy="9860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4" y="1"/>
            <a:ext cx="2576945" cy="10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1999" cy="986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836701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Почему </a:t>
            </a:r>
            <a:r>
              <a:rPr lang="ru-RU" altLang="ru-RU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Бестром</a:t>
            </a: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 ?</a:t>
            </a:r>
            <a:r>
              <a:rPr lang="en-US" alt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altLang="ru-RU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altLang="ru-RU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9489" y="1294410"/>
            <a:ext cx="11262756" cy="50369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altLang="ru-RU" dirty="0" smtClean="0">
                <a:latin typeface="Arial" panose="020B0604020202020204" pitchFamily="34" charset="0"/>
              </a:rPr>
              <a:t>  </a:t>
            </a:r>
            <a:r>
              <a:rPr lang="ru-RU" altLang="ru-RU" b="1" dirty="0" smtClean="0">
                <a:latin typeface="Arial" panose="020B0604020202020204" pitchFamily="34" charset="0"/>
              </a:rPr>
              <a:t>Высокая технологичность, качество и надежность</a:t>
            </a:r>
          </a:p>
          <a:p>
            <a:pPr marL="0" indent="0">
              <a:buNone/>
            </a:pPr>
            <a:endParaRPr lang="ru-RU" altLang="ru-RU" b="1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b="1" dirty="0" smtClean="0">
                <a:latin typeface="Arial" panose="020B0604020202020204" pitchFamily="34" charset="0"/>
              </a:rPr>
              <a:t>  Простота в эксплуатации и обслуживании</a:t>
            </a:r>
          </a:p>
          <a:p>
            <a:pPr marL="0" indent="0">
              <a:buNone/>
            </a:pPr>
            <a:endParaRPr lang="ru-RU" altLang="ru-RU" b="1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b="1" dirty="0" smtClean="0">
                <a:latin typeface="Arial" panose="020B0604020202020204" pitchFamily="34" charset="0"/>
              </a:rPr>
              <a:t>  Возможность бесперебойной работы оборудования в  </a:t>
            </a:r>
          </a:p>
          <a:p>
            <a:pPr marL="0" indent="0">
              <a:buNone/>
            </a:pPr>
            <a:r>
              <a:rPr lang="ru-RU" altLang="ru-RU" b="1" dirty="0" smtClean="0">
                <a:latin typeface="Arial" panose="020B0604020202020204" pitchFamily="34" charset="0"/>
              </a:rPr>
              <a:t>круглосуточном режиме</a:t>
            </a:r>
          </a:p>
          <a:p>
            <a:pPr marL="0" indent="0">
              <a:buNone/>
            </a:pPr>
            <a:endParaRPr lang="ru-RU" altLang="ru-RU" b="1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b="1" dirty="0" smtClean="0">
                <a:latin typeface="Arial" panose="020B0604020202020204" pitchFamily="34" charset="0"/>
              </a:rPr>
              <a:t>  Оперативная техническая поддержка и сервисное обслуживание</a:t>
            </a:r>
          </a:p>
          <a:p>
            <a:pPr marL="0" indent="0">
              <a:buNone/>
            </a:pPr>
            <a:endParaRPr lang="ru-RU" altLang="ru-RU" b="1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b="1" dirty="0" smtClean="0">
                <a:latin typeface="Arial" panose="020B0604020202020204" pitchFamily="34" charset="0"/>
              </a:rPr>
              <a:t>  Высокая производительность</a:t>
            </a:r>
          </a:p>
          <a:p>
            <a:pPr marL="0" indent="0">
              <a:buNone/>
            </a:pPr>
            <a:endParaRPr lang="ru-RU" altLang="ru-RU" b="1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b="1" dirty="0" smtClean="0">
                <a:latin typeface="Arial" panose="020B0604020202020204" pitchFamily="34" charset="0"/>
              </a:rPr>
              <a:t>  Высокая точность дозирования</a:t>
            </a:r>
          </a:p>
          <a:p>
            <a:pPr marL="0" indent="0">
              <a:buNone/>
            </a:pPr>
            <a:endParaRPr lang="ru-RU" altLang="ru-RU" b="1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b="1" dirty="0" smtClean="0">
                <a:latin typeface="Arial" panose="020B0604020202020204" pitchFamily="34" charset="0"/>
              </a:rPr>
              <a:t>  Применение компонентов ведущих мировых производителей</a:t>
            </a:r>
          </a:p>
          <a:p>
            <a:pPr marL="0" indent="0">
              <a:buNone/>
            </a:pPr>
            <a:endParaRPr lang="ru-RU" altLang="ru-RU" b="1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b="1" dirty="0" smtClean="0">
                <a:latin typeface="Arial" panose="020B0604020202020204" pitchFamily="34" charset="0"/>
              </a:rPr>
              <a:t>  Возможность быстрой переналадки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24" y="1000634"/>
            <a:ext cx="679272" cy="690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05" y="1690688"/>
            <a:ext cx="619125" cy="542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779" y="2326197"/>
            <a:ext cx="561975" cy="685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441" y="3104581"/>
            <a:ext cx="628650" cy="590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024" y="3647506"/>
            <a:ext cx="600075" cy="628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024" y="4247581"/>
            <a:ext cx="647700" cy="571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031" y="4804224"/>
            <a:ext cx="628650" cy="609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610" y="5563558"/>
            <a:ext cx="628650" cy="561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5054" y="1"/>
            <a:ext cx="2576945" cy="98607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1" y="6549201"/>
            <a:ext cx="12191999" cy="308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r>
              <a:rPr lang="en-US" dirty="0" smtClean="0"/>
              <a:t>Copyright </a:t>
            </a:r>
            <a:r>
              <a:rPr lang="ru-RU" dirty="0"/>
              <a:t>ЗАО «</a:t>
            </a:r>
            <a:r>
              <a:rPr lang="ru-RU" dirty="0" err="1"/>
              <a:t>Бестром</a:t>
            </a:r>
            <a:r>
              <a:rPr lang="ru-RU" dirty="0"/>
              <a:t>»    </a:t>
            </a:r>
            <a:r>
              <a:rPr lang="en-US" dirty="0"/>
              <a:t>www.bestrom.ru 8-495-580-81-02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5054" y="1"/>
            <a:ext cx="2576945" cy="10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12191999" cy="986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034649" cy="65615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Карта клиентов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4" y="1"/>
            <a:ext cx="2576945" cy="98607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17319" y="1064907"/>
            <a:ext cx="2578925" cy="164886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Более 1000 клиентов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55331" y="1079425"/>
            <a:ext cx="2578924" cy="164886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Продано более 2000 упаковочных машин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4430982" y="2377932"/>
            <a:ext cx="2989611" cy="272130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БЕСТРОМ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99408" y="4667004"/>
            <a:ext cx="2814203" cy="183135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Продано более чем в 100 городов Российской федерации 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15184" y="4849497"/>
            <a:ext cx="2718229" cy="164886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Продано в 17 стран</a:t>
            </a:r>
          </a:p>
          <a:p>
            <a:pPr algn="ctr"/>
            <a:r>
              <a:rPr lang="ru-RU" sz="2400" dirty="0" smtClean="0"/>
              <a:t>Европы, Азии и Африки   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19510634">
            <a:off x="7383592" y="2625354"/>
            <a:ext cx="604157" cy="58072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385776">
            <a:off x="7117957" y="4622109"/>
            <a:ext cx="604157" cy="58072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265729">
            <a:off x="4153146" y="4623727"/>
            <a:ext cx="604157" cy="58072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2616126">
            <a:off x="3824224" y="2617532"/>
            <a:ext cx="604157" cy="58072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-1" y="6547432"/>
            <a:ext cx="12191999" cy="308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r>
              <a:rPr lang="en-US" dirty="0" smtClean="0"/>
              <a:t>Copyright </a:t>
            </a:r>
            <a:r>
              <a:rPr lang="ru-RU" dirty="0"/>
              <a:t>ЗАО «</a:t>
            </a:r>
            <a:r>
              <a:rPr lang="ru-RU" dirty="0" err="1"/>
              <a:t>Бестром</a:t>
            </a:r>
            <a:r>
              <a:rPr lang="ru-RU" dirty="0"/>
              <a:t>»    </a:t>
            </a:r>
            <a:r>
              <a:rPr lang="en-US" dirty="0"/>
              <a:t>www.bestrom.ru 8-495-580-81-02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4" y="1"/>
            <a:ext cx="2576945" cy="10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12191999" cy="986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034649" cy="65615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Наши клиенты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8" y="1427028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800" b="1" dirty="0" smtClean="0"/>
              <a:t>Клиенты которыми мы гордимся:</a:t>
            </a:r>
          </a:p>
          <a:p>
            <a:pPr marL="0" indent="0">
              <a:buNone/>
            </a:pPr>
            <a:endParaRPr lang="ru-RU" sz="3800" b="1" dirty="0" smtClean="0"/>
          </a:p>
          <a:p>
            <a:pPr lvl="0"/>
            <a:r>
              <a:rPr lang="ru-RU" b="1" dirty="0"/>
              <a:t>"Рот Фронт"</a:t>
            </a:r>
            <a:r>
              <a:rPr lang="ru-RU" dirty="0"/>
              <a:t>, </a:t>
            </a:r>
            <a:r>
              <a:rPr lang="ru-RU" dirty="0" err="1"/>
              <a:t>г.Москва</a:t>
            </a:r>
            <a:r>
              <a:rPr lang="ru-RU" dirty="0"/>
              <a:t> </a:t>
            </a:r>
          </a:p>
          <a:p>
            <a:pPr lvl="0"/>
            <a:r>
              <a:rPr lang="ru-RU" b="1" dirty="0"/>
              <a:t>"Красный Октябрь"</a:t>
            </a:r>
            <a:r>
              <a:rPr lang="ru-RU" dirty="0"/>
              <a:t>, </a:t>
            </a:r>
            <a:r>
              <a:rPr lang="ru-RU" dirty="0" err="1"/>
              <a:t>г.Москва</a:t>
            </a:r>
            <a:r>
              <a:rPr lang="ru-RU" dirty="0"/>
              <a:t> </a:t>
            </a:r>
            <a:endParaRPr lang="en-US" dirty="0" smtClean="0"/>
          </a:p>
          <a:p>
            <a:pPr lvl="0"/>
            <a:r>
              <a:rPr lang="ru-RU" b="1" dirty="0" smtClean="0"/>
              <a:t>"</a:t>
            </a:r>
            <a:r>
              <a:rPr lang="ru-RU" b="1" dirty="0"/>
              <a:t>Одинцовская кондитерская </a:t>
            </a:r>
            <a:r>
              <a:rPr lang="ru-RU" b="1" dirty="0" smtClean="0"/>
              <a:t>фабрика"</a:t>
            </a:r>
            <a:r>
              <a:rPr lang="ru-RU" dirty="0" smtClean="0"/>
              <a:t> ("Коркунов"), Московская область </a:t>
            </a:r>
            <a:endParaRPr lang="en-US" dirty="0" smtClean="0"/>
          </a:p>
          <a:p>
            <a:pPr lvl="0"/>
            <a:r>
              <a:rPr lang="ru-RU" b="1" dirty="0" smtClean="0"/>
              <a:t>"Майский чай"</a:t>
            </a:r>
            <a:r>
              <a:rPr lang="ru-RU" dirty="0" smtClean="0"/>
              <a:t>, </a:t>
            </a:r>
            <a:r>
              <a:rPr lang="ru-RU" dirty="0" err="1" smtClean="0"/>
              <a:t>г.Москва</a:t>
            </a:r>
            <a:r>
              <a:rPr lang="ru-RU" dirty="0" smtClean="0"/>
              <a:t> </a:t>
            </a:r>
            <a:endParaRPr lang="en-US" dirty="0" smtClean="0"/>
          </a:p>
          <a:p>
            <a:pPr lvl="0"/>
            <a:r>
              <a:rPr lang="ru-RU" b="1" dirty="0" smtClean="0"/>
              <a:t>"Меридиан Плюс"</a:t>
            </a:r>
            <a:r>
              <a:rPr lang="ru-RU" dirty="0" smtClean="0"/>
              <a:t>, </a:t>
            </a:r>
            <a:r>
              <a:rPr lang="ru-RU" dirty="0" err="1" smtClean="0"/>
              <a:t>г.Москва</a:t>
            </a:r>
            <a:r>
              <a:rPr lang="ru-RU" dirty="0" smtClean="0"/>
              <a:t> </a:t>
            </a:r>
            <a:endParaRPr lang="en-US" dirty="0" smtClean="0"/>
          </a:p>
          <a:p>
            <a:pPr lvl="0"/>
            <a:r>
              <a:rPr lang="ru-RU" b="1" dirty="0" smtClean="0"/>
              <a:t>"Императорский чай</a:t>
            </a:r>
            <a:r>
              <a:rPr lang="ru-RU" dirty="0" smtClean="0"/>
              <a:t>", </a:t>
            </a:r>
            <a:r>
              <a:rPr lang="ru-RU" dirty="0" err="1" smtClean="0"/>
              <a:t>г.Москва</a:t>
            </a:r>
            <a:endParaRPr lang="ru-RU" dirty="0" smtClean="0"/>
          </a:p>
          <a:p>
            <a:pPr lvl="0"/>
            <a:r>
              <a:rPr lang="ru-RU" b="1" dirty="0" smtClean="0"/>
              <a:t>"</a:t>
            </a:r>
            <a:r>
              <a:rPr lang="ru-RU" b="1" dirty="0"/>
              <a:t>Московская ореховая компания"</a:t>
            </a:r>
            <a:r>
              <a:rPr lang="ru-RU" dirty="0"/>
              <a:t>, </a:t>
            </a:r>
            <a:r>
              <a:rPr lang="ru-RU" dirty="0" err="1" smtClean="0"/>
              <a:t>г.Москва</a:t>
            </a:r>
            <a:endParaRPr lang="ru-RU" dirty="0"/>
          </a:p>
          <a:p>
            <a:pPr lvl="0"/>
            <a:r>
              <a:rPr lang="ru-RU" b="1" dirty="0"/>
              <a:t>"</a:t>
            </a:r>
            <a:r>
              <a:rPr lang="ru-RU" b="1" dirty="0" err="1"/>
              <a:t>Северозападная</a:t>
            </a:r>
            <a:r>
              <a:rPr lang="ru-RU" b="1" dirty="0"/>
              <a:t> чайная компания"</a:t>
            </a:r>
            <a:r>
              <a:rPr lang="ru-RU" dirty="0"/>
              <a:t>, </a:t>
            </a:r>
            <a:r>
              <a:rPr lang="ru-RU" dirty="0" err="1" smtClean="0"/>
              <a:t>г.С</a:t>
            </a:r>
            <a:r>
              <a:rPr lang="ru-RU" dirty="0" smtClean="0"/>
              <a:t>-Петербург </a:t>
            </a:r>
            <a:endParaRPr lang="en-US" dirty="0" smtClean="0"/>
          </a:p>
          <a:p>
            <a:pPr lvl="0"/>
            <a:r>
              <a:rPr lang="ru-RU" b="1" dirty="0" smtClean="0"/>
              <a:t>"</a:t>
            </a:r>
            <a:r>
              <a:rPr lang="ru-RU" b="1" dirty="0"/>
              <a:t>Золотые купола"</a:t>
            </a:r>
            <a:r>
              <a:rPr lang="ru-RU" dirty="0"/>
              <a:t>, </a:t>
            </a:r>
            <a:r>
              <a:rPr lang="ru-RU" dirty="0" smtClean="0"/>
              <a:t>Московская область </a:t>
            </a:r>
            <a:endParaRPr lang="ru-RU" dirty="0"/>
          </a:p>
          <a:p>
            <a:pPr lvl="0"/>
            <a:r>
              <a:rPr lang="ru-RU" b="1" dirty="0"/>
              <a:t>"Русский сахар"</a:t>
            </a:r>
            <a:r>
              <a:rPr lang="ru-RU" dirty="0"/>
              <a:t>, Тамбовская </a:t>
            </a:r>
            <a:r>
              <a:rPr lang="ru-RU" dirty="0" smtClean="0"/>
              <a:t>область</a:t>
            </a:r>
            <a:endParaRPr lang="ru-RU" dirty="0"/>
          </a:p>
          <a:p>
            <a:pPr lvl="0"/>
            <a:r>
              <a:rPr lang="ru-RU" b="1" dirty="0"/>
              <a:t>"Ангстрем"</a:t>
            </a:r>
            <a:r>
              <a:rPr lang="ru-RU" dirty="0"/>
              <a:t>, </a:t>
            </a:r>
            <a:r>
              <a:rPr lang="ru-RU" dirty="0" err="1" smtClean="0"/>
              <a:t>г.С</a:t>
            </a:r>
            <a:r>
              <a:rPr lang="ru-RU" dirty="0" smtClean="0"/>
              <a:t>-Петербург</a:t>
            </a:r>
            <a:endParaRPr lang="ru-RU" dirty="0"/>
          </a:p>
          <a:p>
            <a:pPr lvl="0"/>
            <a:r>
              <a:rPr lang="ru-RU" b="1" dirty="0"/>
              <a:t>"Сосновский комбинат хлебопродуктов"</a:t>
            </a:r>
            <a:r>
              <a:rPr lang="ru-RU" dirty="0"/>
              <a:t> (МАКФА), Челябинская обл.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4" y="1"/>
            <a:ext cx="2576945" cy="98607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" y="6549242"/>
            <a:ext cx="12191999" cy="308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r>
              <a:rPr lang="en-US" dirty="0" smtClean="0"/>
              <a:t>Copyright </a:t>
            </a:r>
            <a:r>
              <a:rPr lang="ru-RU" dirty="0"/>
              <a:t>ЗАО «</a:t>
            </a:r>
            <a:r>
              <a:rPr lang="ru-RU" dirty="0" err="1"/>
              <a:t>Бестром</a:t>
            </a:r>
            <a:r>
              <a:rPr lang="ru-RU" dirty="0"/>
              <a:t>»    </a:t>
            </a:r>
            <a:r>
              <a:rPr lang="en-US" dirty="0"/>
              <a:t>www.bestrom.ru 8-495-580-81-02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4" y="1"/>
            <a:ext cx="2576945" cy="10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1999" cy="986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4379"/>
            <a:ext cx="10515600" cy="807522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Мы производим:</a:t>
            </a:r>
            <a:r>
              <a:rPr lang="ru-RU" altLang="ru-RU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ru-RU" altLang="ru-RU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4" y="1"/>
            <a:ext cx="2576945" cy="9860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6549242"/>
            <a:ext cx="12191999" cy="308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dirty="0" smtClean="0"/>
              <a:t>Copyright </a:t>
            </a:r>
            <a:r>
              <a:rPr lang="ru-RU" dirty="0"/>
              <a:t>ЗАО «</a:t>
            </a:r>
            <a:r>
              <a:rPr lang="ru-RU" dirty="0" err="1"/>
              <a:t>Бестром</a:t>
            </a:r>
            <a:r>
              <a:rPr lang="ru-RU" dirty="0"/>
              <a:t>»    </a:t>
            </a:r>
            <a:r>
              <a:rPr lang="en-US" dirty="0"/>
              <a:t>www.bestrom.ru 8-495-580-81-02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4" y="1"/>
            <a:ext cx="2576945" cy="1017136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7" y="1528742"/>
            <a:ext cx="1502892" cy="1412822"/>
          </a:xfrm>
        </p:spPr>
      </p:pic>
      <p:sp>
        <p:nvSpPr>
          <p:cNvPr id="15" name="TextBox 14"/>
          <p:cNvSpPr txBox="1"/>
          <p:nvPr/>
        </p:nvSpPr>
        <p:spPr>
          <a:xfrm>
            <a:off x="688770" y="2961798"/>
            <a:ext cx="3218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вертикального типа для упаковки сыпучих продуктов</a:t>
            </a:r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57" y="1528742"/>
            <a:ext cx="1919132" cy="13786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83875" y="2941564"/>
            <a:ext cx="364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горизонтального типа для упаковки штучных продуктов</a:t>
            </a:r>
          </a:p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364" y="1528742"/>
            <a:ext cx="1057642" cy="13094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00654" y="3238797"/>
            <a:ext cx="326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весовые и объёмные дозаторы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0" y="3758901"/>
            <a:ext cx="2037766" cy="18467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3132" y="5479451"/>
            <a:ext cx="3633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Рукавно</a:t>
            </a:r>
            <a:r>
              <a:rPr lang="ru-RU" dirty="0" smtClean="0"/>
              <a:t>-обертывающие машины для групповой упаковки продуктов в </a:t>
            </a:r>
            <a:r>
              <a:rPr lang="ru-RU" dirty="0" err="1" smtClean="0"/>
              <a:t>термоусадочную</a:t>
            </a:r>
            <a:r>
              <a:rPr lang="ru-RU" dirty="0" smtClean="0"/>
              <a:t> пленку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446" y="3858378"/>
            <a:ext cx="2649103" cy="16210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71446" y="5479451"/>
            <a:ext cx="3207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Машины для изготовления пакетов с плоским верхом</a:t>
            </a:r>
            <a:endParaRPr lang="ru-RU" dirty="0"/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729626" y="5476459"/>
            <a:ext cx="3207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Машины для упаковки продуктов в бумажные пакеты</a:t>
            </a:r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54" y="1593728"/>
            <a:ext cx="1761862" cy="12460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883" y="3571602"/>
            <a:ext cx="1428643" cy="19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1999" cy="986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4379"/>
            <a:ext cx="10515600" cy="807522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Мы производим:</a:t>
            </a:r>
            <a:r>
              <a:rPr lang="ru-RU" altLang="ru-RU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ru-RU" altLang="ru-RU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4" y="1"/>
            <a:ext cx="2576945" cy="9860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6549242"/>
            <a:ext cx="12191999" cy="308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dirty="0" smtClean="0"/>
              <a:t>Copyright </a:t>
            </a:r>
            <a:r>
              <a:rPr lang="ru-RU" dirty="0"/>
              <a:t>ЗАО «</a:t>
            </a:r>
            <a:r>
              <a:rPr lang="ru-RU" dirty="0" err="1"/>
              <a:t>Бестром</a:t>
            </a:r>
            <a:r>
              <a:rPr lang="ru-RU" dirty="0"/>
              <a:t>»    </a:t>
            </a:r>
            <a:r>
              <a:rPr lang="en-US" dirty="0"/>
              <a:t>www.bestrom.ru 8-495-580-81-02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4" y="1"/>
            <a:ext cx="2576945" cy="10171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36" y="2365257"/>
            <a:ext cx="2317175" cy="16430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70" y="2026830"/>
            <a:ext cx="1622942" cy="2319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09" y="1718697"/>
            <a:ext cx="2217445" cy="25857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90" y="2019008"/>
            <a:ext cx="1573200" cy="228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07223" y="4457341"/>
            <a:ext cx="276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Элеваторы, транспортеры загрузчики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04548" y="4473311"/>
            <a:ext cx="276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термотоннели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724655" y="4473311"/>
            <a:ext cx="276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оп. оборудование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2653" y="4424765"/>
            <a:ext cx="276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Линии для упаковки продуктов в готовую тару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5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820</Words>
  <Application>Microsoft Office PowerPoint</Application>
  <PresentationFormat>Широкоэкранный</PresentationFormat>
  <Paragraphs>159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Упаковочное оборудование компании «Бестром»</vt:lpstr>
      <vt:lpstr>Наша история</vt:lpstr>
      <vt:lpstr> Бестром сегодня</vt:lpstr>
      <vt:lpstr>Почему Бестром ?  </vt:lpstr>
      <vt:lpstr>Карта клиентов </vt:lpstr>
      <vt:lpstr>Наши клиенты </vt:lpstr>
      <vt:lpstr>Мы производим: </vt:lpstr>
      <vt:lpstr>Мы производим: </vt:lpstr>
      <vt:lpstr>Мы производим: </vt:lpstr>
      <vt:lpstr>Наше предприятие </vt:lpstr>
      <vt:lpstr>Виды упаковки:</vt:lpstr>
      <vt:lpstr>Контакты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Упаковочное оборудование компании «Бестром»  </dc:title>
  <dc:creator>MISHINA</dc:creator>
  <cp:lastModifiedBy>MISHINA</cp:lastModifiedBy>
  <cp:revision>50</cp:revision>
  <cp:lastPrinted>2014-10-21T06:10:53Z</cp:lastPrinted>
  <dcterms:created xsi:type="dcterms:W3CDTF">2014-10-13T07:21:08Z</dcterms:created>
  <dcterms:modified xsi:type="dcterms:W3CDTF">2014-12-01T08:42:50Z</dcterms:modified>
</cp:coreProperties>
</file>